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8" r:id="rId2"/>
    <p:sldId id="259" r:id="rId3"/>
    <p:sldId id="260" r:id="rId4"/>
    <p:sldId id="304" r:id="rId5"/>
    <p:sldId id="291" r:id="rId6"/>
    <p:sldId id="305" r:id="rId7"/>
    <p:sldId id="29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019" autoAdjust="0"/>
  </p:normalViewPr>
  <p:slideViewPr>
    <p:cSldViewPr>
      <p:cViewPr varScale="1">
        <p:scale>
          <a:sx n="69" d="100"/>
          <a:sy n="69" d="100"/>
        </p:scale>
        <p:origin x="-5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1310F9-570E-4E5E-89EC-7BB722E48173}" type="datetimeFigureOut">
              <a:rPr lang="en-US" smtClean="0"/>
              <a:pPr/>
              <a:t>24/08/2019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92ACA-9749-4557-8382-7AEB038EF9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127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DF2BB-FFCE-4B81-BD75-F9EA0BBAF283}" type="slidenum">
              <a:rPr lang="en-IN" smtClean="0"/>
              <a:pPr/>
              <a:t>1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4453258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BDF2BB-FFCE-4B81-BD75-F9EA0BBAF283}" type="slidenum">
              <a:rPr lang="en-IN" smtClean="0"/>
              <a:pPr/>
              <a:t>2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21059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88AF-3833-4D0B-B97F-149645F53F15}" type="datetimeFigureOut">
              <a:rPr lang="en-US" smtClean="0"/>
              <a:pPr/>
              <a:t>24/08/2019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03CB6CA-87A9-4104-A6BE-CD2646F8C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88AF-3833-4D0B-B97F-149645F53F15}" type="datetimeFigureOut">
              <a:rPr lang="en-US" smtClean="0"/>
              <a:pPr/>
              <a:t>24/08/2019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B6CA-87A9-4104-A6BE-CD2646F8C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88AF-3833-4D0B-B97F-149645F53F15}" type="datetimeFigureOut">
              <a:rPr lang="en-US" smtClean="0"/>
              <a:pPr/>
              <a:t>24/08/2019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B6CA-87A9-4104-A6BE-CD2646F8C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88AF-3833-4D0B-B97F-149645F53F15}" type="datetimeFigureOut">
              <a:rPr lang="en-US" smtClean="0"/>
              <a:pPr/>
              <a:t>24/08/2019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03CB6CA-87A9-4104-A6BE-CD2646F8C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88AF-3833-4D0B-B97F-149645F53F15}" type="datetimeFigureOut">
              <a:rPr lang="en-US" smtClean="0"/>
              <a:pPr/>
              <a:t>24/08/2019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B6CA-87A9-4104-A6BE-CD2646F8C7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88AF-3833-4D0B-B97F-149645F53F15}" type="datetimeFigureOut">
              <a:rPr lang="en-US" smtClean="0"/>
              <a:pPr/>
              <a:t>24/08/2019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B6CA-87A9-4104-A6BE-CD2646F8C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88AF-3833-4D0B-B97F-149645F53F15}" type="datetimeFigureOut">
              <a:rPr lang="en-US" smtClean="0"/>
              <a:pPr/>
              <a:t>24/08/2019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03CB6CA-87A9-4104-A6BE-CD2646F8C7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88AF-3833-4D0B-B97F-149645F53F15}" type="datetimeFigureOut">
              <a:rPr lang="en-US" smtClean="0"/>
              <a:pPr/>
              <a:t>24/08/2019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B6CA-87A9-4104-A6BE-CD2646F8C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88AF-3833-4D0B-B97F-149645F53F15}" type="datetimeFigureOut">
              <a:rPr lang="en-US" smtClean="0"/>
              <a:pPr/>
              <a:t>24/08/2019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B6CA-87A9-4104-A6BE-CD2646F8C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88AF-3833-4D0B-B97F-149645F53F15}" type="datetimeFigureOut">
              <a:rPr lang="en-US" smtClean="0"/>
              <a:pPr/>
              <a:t>24/08/2019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B6CA-87A9-4104-A6BE-CD2646F8C7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B88AF-3833-4D0B-B97F-149645F53F15}" type="datetimeFigureOut">
              <a:rPr lang="en-US" smtClean="0"/>
              <a:pPr/>
              <a:t>24/08/2019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CB6CA-87A9-4104-A6BE-CD2646F8C7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BF6B88AF-3833-4D0B-B97F-149645F53F15}" type="datetimeFigureOut">
              <a:rPr lang="en-US" smtClean="0"/>
              <a:pPr/>
              <a:t>24/08/2019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03CB6CA-87A9-4104-A6BE-CD2646F8C7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819400"/>
            <a:ext cx="8305800" cy="1143000"/>
          </a:xfrm>
        </p:spPr>
        <p:txBody>
          <a:bodyPr>
            <a:noAutofit/>
          </a:bodyPr>
          <a:lstStyle/>
          <a:p>
            <a:pPr algn="ctr"/>
            <a:r>
              <a:rPr lang="en-US" sz="11500" dirty="0" smtClean="0"/>
              <a:t>WELCOME</a:t>
            </a:r>
            <a:endParaRPr lang="en-IN" sz="11500" dirty="0"/>
          </a:p>
        </p:txBody>
      </p:sp>
    </p:spTree>
    <p:extLst>
      <p:ext uri="{BB962C8B-B14F-4D97-AF65-F5344CB8AC3E}">
        <p14:creationId xmlns:p14="http://schemas.microsoft.com/office/powerpoint/2010/main" val="425937623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7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75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52400"/>
            <a:ext cx="849694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tx2"/>
                </a:solidFill>
              </a:rPr>
              <a:t>  </a:t>
            </a:r>
            <a:r>
              <a:rPr lang="en-US" sz="2800" dirty="0" smtClean="0">
                <a:solidFill>
                  <a:schemeClr val="tx2"/>
                </a:solidFill>
              </a:rPr>
              <a:t>Shikshan Prasarak Madnadl’s</a:t>
            </a:r>
            <a:endParaRPr lang="en-US" sz="2800" b="1" dirty="0" smtClean="0">
              <a:ln>
                <a:prstDash val="solid"/>
              </a:ln>
              <a:solidFill>
                <a:srgbClr val="4133FB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32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GOPAL KRISHNA GOKHALE COLLEGE,</a:t>
            </a:r>
          </a:p>
          <a:p>
            <a:pPr algn="ctr"/>
            <a:r>
              <a:rPr lang="en-US" sz="3200" b="1" dirty="0" smtClean="0">
                <a:ln>
                  <a:prstDash val="solid"/>
                </a:ln>
                <a:solidFill>
                  <a:srgbClr val="FF000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KOLHAPUR</a:t>
            </a:r>
          </a:p>
          <a:p>
            <a:r>
              <a:rPr lang="en-US" sz="4800" dirty="0" smtClean="0">
                <a:solidFill>
                  <a:schemeClr val="tx2"/>
                </a:solidFill>
              </a:rPr>
              <a:t>        </a:t>
            </a:r>
            <a:endParaRPr lang="en-IN" sz="4800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99592" y="3330205"/>
            <a:ext cx="763284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000" dirty="0" smtClean="0">
              <a:solidFill>
                <a:schemeClr val="tx2"/>
              </a:solidFill>
            </a:endParaRPr>
          </a:p>
          <a:p>
            <a:endParaRPr lang="en-US" sz="4000" dirty="0" smtClean="0">
              <a:solidFill>
                <a:schemeClr val="tx2"/>
              </a:solidFill>
            </a:endParaRPr>
          </a:p>
          <a:p>
            <a:endParaRPr lang="en-US" sz="4000" b="1" dirty="0" smtClean="0">
              <a:solidFill>
                <a:schemeClr val="tx2"/>
              </a:solidFill>
            </a:endParaRPr>
          </a:p>
          <a:p>
            <a:r>
              <a:rPr lang="en-US" sz="4000" dirty="0" smtClean="0">
                <a:solidFill>
                  <a:schemeClr val="tx2"/>
                </a:solidFill>
              </a:rPr>
              <a:t>                     </a:t>
            </a:r>
          </a:p>
          <a:p>
            <a:endParaRPr lang="en-US" sz="4000" dirty="0" smtClean="0">
              <a:solidFill>
                <a:schemeClr val="tx2"/>
              </a:solidFill>
            </a:endParaRPr>
          </a:p>
          <a:p>
            <a:r>
              <a:rPr lang="en-US" sz="2800" dirty="0" smtClean="0">
                <a:solidFill>
                  <a:schemeClr val="tx2"/>
                </a:solidFill>
              </a:rPr>
              <a:t>						</a:t>
            </a:r>
          </a:p>
          <a:p>
            <a:endParaRPr lang="en-IN" sz="2800" dirty="0">
              <a:solidFill>
                <a:schemeClr val="tx2"/>
              </a:solidFill>
            </a:endParaRPr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4572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68475" algn="l"/>
              </a:tabLst>
            </a:pPr>
            <a:r>
              <a: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	</a:t>
            </a:r>
            <a:endParaRPr kumimoji="0" lang="en-US" sz="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76847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C:\Users\Administrator\Desktop\image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5105400"/>
            <a:ext cx="7620000" cy="17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6"/>
          <p:cNvSpPr/>
          <p:nvPr/>
        </p:nvSpPr>
        <p:spPr>
          <a:xfrm rot="10800000" flipV="1">
            <a:off x="2514600" y="4517767"/>
            <a:ext cx="5715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>
                <a:ln>
                  <a:prstDash val="solid"/>
                </a:ln>
                <a:solidFill>
                  <a:srgbClr val="00B0F0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                                    DR. C. R. CHOUGULE</a:t>
            </a:r>
          </a:p>
        </p:txBody>
      </p:sp>
      <p:sp>
        <p:nvSpPr>
          <p:cNvPr id="8" name="Rectangle 7"/>
          <p:cNvSpPr/>
          <p:nvPr/>
        </p:nvSpPr>
        <p:spPr>
          <a:xfrm>
            <a:off x="1447800" y="2286000"/>
            <a:ext cx="64008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DEPARTMENT OF ENGLISH</a:t>
            </a:r>
          </a:p>
          <a:p>
            <a:pPr algn="ctr"/>
            <a:endParaRPr lang="en-US" dirty="0" smtClean="0">
              <a:solidFill>
                <a:srgbClr val="C00000"/>
              </a:solidFill>
            </a:endParaRPr>
          </a:p>
          <a:p>
            <a:pPr algn="ctr"/>
            <a:r>
              <a:rPr lang="en-US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B.A. III (Optional English)</a:t>
            </a:r>
          </a:p>
          <a:p>
            <a:pPr algn="ctr"/>
            <a:r>
              <a:rPr lang="en-US" b="1" dirty="0" smtClean="0">
                <a:ln>
                  <a:prstDash val="solid"/>
                </a:ln>
                <a:solidFill>
                  <a:schemeClr val="tx2"/>
                </a:soli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>UNDERSTANDING DRAMA</a:t>
            </a:r>
          </a:p>
          <a:p>
            <a:pPr algn="ctr"/>
            <a:endParaRPr lang="en-US" b="1" dirty="0" smtClean="0">
              <a:ln>
                <a:prstDash val="solid"/>
              </a:ln>
              <a:solidFill>
                <a:srgbClr val="4133FB"/>
              </a:soli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4335187"/>
      </p:ext>
    </p:extLst>
  </p:cSld>
  <p:clrMapOvr>
    <a:masterClrMapping/>
  </p:clrMapOvr>
  <p:transition spd="slow"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 </a:t>
            </a:r>
            <a:r>
              <a:rPr lang="en-US" b="1" dirty="0" smtClean="0"/>
              <a:t>                    </a:t>
            </a:r>
            <a:r>
              <a:rPr lang="en-US" sz="2800" b="1" dirty="0" smtClean="0">
                <a:solidFill>
                  <a:srgbClr val="FF0000"/>
                </a:solidFill>
              </a:rPr>
              <a:t>TRAGEDY  </a:t>
            </a:r>
            <a:r>
              <a:rPr lang="en-US" sz="2800" b="1" dirty="0" smtClean="0">
                <a:solidFill>
                  <a:srgbClr val="FF0000"/>
                </a:solidFill>
              </a:rPr>
              <a:t>AS A FORM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06562"/>
            <a:ext cx="8763000" cy="5075238"/>
          </a:xfrm>
        </p:spPr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Origin of Tragedy.</a:t>
            </a:r>
          </a:p>
          <a:p>
            <a:pPr>
              <a:buFont typeface="Arial" charset="0"/>
              <a:buChar char="•"/>
            </a:pPr>
            <a:endParaRPr lang="en-US" dirty="0" smtClean="0"/>
          </a:p>
          <a:p>
            <a:pPr>
              <a:buFont typeface="Arial" charset="0"/>
              <a:buChar char="•"/>
            </a:pPr>
            <a:r>
              <a:rPr lang="en-US" dirty="0" smtClean="0"/>
              <a:t>Definition of Tragedy.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7630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Types of tragedy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763000" cy="55626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en-US" sz="3600" b="1" dirty="0" smtClean="0"/>
              <a:t>Classical or Greek Tragedy.</a:t>
            </a:r>
          </a:p>
          <a:p>
            <a:pPr marL="0" indent="0">
              <a:buNone/>
            </a:pPr>
            <a:endParaRPr lang="en-US" sz="3600" b="1" dirty="0" smtClean="0"/>
          </a:p>
          <a:p>
            <a:pPr>
              <a:buFont typeface="Wingdings" pitchFamily="2" charset="2"/>
              <a:buChar char="v"/>
            </a:pPr>
            <a:r>
              <a:rPr lang="en-US" sz="3600" b="1" dirty="0" smtClean="0"/>
              <a:t>Elizabethan Tragedy.</a:t>
            </a:r>
          </a:p>
          <a:p>
            <a:pPr>
              <a:buFont typeface="Wingdings" pitchFamily="2" charset="2"/>
              <a:buChar char="v"/>
            </a:pPr>
            <a:endParaRPr lang="en-US" sz="3600" b="1" dirty="0" smtClean="0"/>
          </a:p>
          <a:p>
            <a:pPr marL="0" indent="0">
              <a:buNone/>
            </a:pPr>
            <a:endParaRPr lang="en-US" sz="3600" u="sng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0070C0"/>
              </a:solidFill>
            </a:endParaRPr>
          </a:p>
          <a:p>
            <a:pPr marL="0" indent="0">
              <a:buFont typeface="Wingdings" pitchFamily="2" charset="2"/>
              <a:buChar char="v"/>
            </a:pPr>
            <a:endParaRPr lang="en-US" sz="2000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248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                  Types </a:t>
            </a:r>
            <a:r>
              <a:rPr lang="en-US" dirty="0" smtClean="0">
                <a:solidFill>
                  <a:srgbClr val="FF0000"/>
                </a:solidFill>
              </a:rPr>
              <a:t>of tragedy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7696200" cy="51816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3600" b="1" dirty="0" smtClean="0"/>
              <a:t> The Heroic Tragedy.</a:t>
            </a:r>
          </a:p>
          <a:p>
            <a:pPr>
              <a:defRPr/>
            </a:pPr>
            <a:endParaRPr lang="en-US" sz="3600" b="1" dirty="0"/>
          </a:p>
          <a:p>
            <a:pPr>
              <a:defRPr/>
            </a:pPr>
            <a:r>
              <a:rPr lang="en-US" sz="3600" b="1" dirty="0" smtClean="0"/>
              <a:t>Domestic Tragedy.</a:t>
            </a:r>
          </a:p>
          <a:p>
            <a:pPr>
              <a:buNone/>
              <a:defRPr/>
            </a:pPr>
            <a:endParaRPr lang="en-US" sz="3600" dirty="0" smtClean="0">
              <a:solidFill>
                <a:schemeClr val="tx1"/>
              </a:solidFill>
            </a:endParaRPr>
          </a:p>
          <a:p>
            <a:pPr>
              <a:defRPr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71D5E5-48C9-4C0A-B2EB-86A8D5516AB6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                              Conclusion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Tragedy is an important form of western drama.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smtClean="0"/>
              <a:t>There </a:t>
            </a:r>
            <a:r>
              <a:rPr lang="en-US" sz="2000" dirty="0" smtClean="0"/>
              <a:t>may or may not be some moments of comic relief.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In a tragedy, the hero faces disaster and usually death.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This presentation raises questions about the meaning of existence, the nature of fate, morality and social or psychological relationship.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2132856"/>
            <a:ext cx="59766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rgbClr val="C00000"/>
                </a:solidFill>
              </a:rPr>
              <a:t>T</a:t>
            </a:r>
            <a:r>
              <a:rPr lang="en-US" sz="9600" dirty="0" smtClean="0">
                <a:solidFill>
                  <a:schemeClr val="tx2"/>
                </a:solidFill>
              </a:rPr>
              <a:t>H</a:t>
            </a:r>
            <a:r>
              <a:rPr lang="en-US" sz="9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A</a:t>
            </a:r>
            <a:r>
              <a:rPr lang="en-US" sz="9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N</a:t>
            </a:r>
            <a:r>
              <a:rPr lang="en-US" sz="9600" dirty="0" smtClean="0">
                <a:solidFill>
                  <a:srgbClr val="FFC000"/>
                </a:solidFill>
              </a:rPr>
              <a:t>K</a:t>
            </a:r>
            <a:r>
              <a:rPr lang="en-US" sz="9600" dirty="0" smtClean="0">
                <a:solidFill>
                  <a:schemeClr val="tx2"/>
                </a:solidFill>
              </a:rPr>
              <a:t> </a:t>
            </a:r>
            <a:endParaRPr lang="en-IN" sz="9600" dirty="0">
              <a:solidFill>
                <a:schemeClr val="tx2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00192" y="655528"/>
            <a:ext cx="165618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Y</a:t>
            </a:r>
          </a:p>
          <a:p>
            <a:r>
              <a:rPr lang="en-US" sz="9600" dirty="0" smtClean="0">
                <a:solidFill>
                  <a:srgbClr val="00B0F0"/>
                </a:solidFill>
              </a:rPr>
              <a:t>O</a:t>
            </a:r>
          </a:p>
          <a:p>
            <a:r>
              <a:rPr lang="en-US" sz="9600" dirty="0">
                <a:solidFill>
                  <a:srgbClr val="0070C0"/>
                </a:solidFill>
              </a:rPr>
              <a:t>U</a:t>
            </a:r>
            <a:endParaRPr lang="en-IN" sz="96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7601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8" presetClass="exit" presetSubtype="0" ac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8" presetClass="exit" presetSubtype="0" accel="5000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anim calcmode="lin" valueType="num"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4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/>
      <p:bldP spid="3" grpId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372</TotalTime>
  <Words>133</Words>
  <Application>Microsoft Office PowerPoint</Application>
  <PresentationFormat>On-screen Show (4:3)</PresentationFormat>
  <Paragraphs>48</Paragraphs>
  <Slides>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Trek</vt:lpstr>
      <vt:lpstr>WELCOME</vt:lpstr>
      <vt:lpstr>PowerPoint Presentation</vt:lpstr>
      <vt:lpstr>                     TRAGEDY  AS A FORM</vt:lpstr>
      <vt:lpstr>Types of tragedy</vt:lpstr>
      <vt:lpstr>                  Types of tragedy</vt:lpstr>
      <vt:lpstr>                              Conclusion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</dc:title>
  <dc:creator>cvbj</dc:creator>
  <cp:lastModifiedBy>GKG-BCA-02</cp:lastModifiedBy>
  <cp:revision>90</cp:revision>
  <dcterms:created xsi:type="dcterms:W3CDTF">2013-12-03T17:11:00Z</dcterms:created>
  <dcterms:modified xsi:type="dcterms:W3CDTF">2019-08-24T03:36:00Z</dcterms:modified>
</cp:coreProperties>
</file>